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smtClean="0"/>
              <a:t>Klik om de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08009E3B-AC4A-40BE-BFCA-BD66FDD0D61F}" type="datetimeFigureOut">
              <a:rPr lang="nl-NL" smtClean="0"/>
              <a:t>23-5-2018</a:t>
            </a:fld>
            <a:endParaRPr lang="nl-NL"/>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nl-NL"/>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E3931EDD-A4E6-4FD5-A624-7E3CF04B55E1}" type="slidenum">
              <a:rPr lang="nl-NL" smtClean="0"/>
              <a:t>‹nr.›</a:t>
            </a:fld>
            <a:endParaRPr lang="nl-NL"/>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39979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08009E3B-AC4A-40BE-BFCA-BD66FDD0D61F}" type="datetimeFigureOut">
              <a:rPr lang="nl-NL" smtClean="0"/>
              <a:t>23-5-2018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3931EDD-A4E6-4FD5-A624-7E3CF04B55E1}" type="slidenum">
              <a:rPr lang="nl-NL" smtClean="0"/>
              <a:t>‹nr.›</a:t>
            </a:fld>
            <a:endParaRPr lang="nl-NL"/>
          </a:p>
        </p:txBody>
      </p:sp>
    </p:spTree>
    <p:extLst>
      <p:ext uri="{BB962C8B-B14F-4D97-AF65-F5344CB8AC3E}">
        <p14:creationId xmlns:p14="http://schemas.microsoft.com/office/powerpoint/2010/main" val="705951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08009E3B-AC4A-40BE-BFCA-BD66FDD0D61F}" type="datetimeFigureOut">
              <a:rPr lang="nl-NL" smtClean="0"/>
              <a:t>23-5-2018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3931EDD-A4E6-4FD5-A624-7E3CF04B55E1}" type="slidenum">
              <a:rPr lang="nl-NL" smtClean="0"/>
              <a:t>‹nr.›</a:t>
            </a:fld>
            <a:endParaRPr lang="nl-NL"/>
          </a:p>
        </p:txBody>
      </p:sp>
    </p:spTree>
    <p:extLst>
      <p:ext uri="{BB962C8B-B14F-4D97-AF65-F5344CB8AC3E}">
        <p14:creationId xmlns:p14="http://schemas.microsoft.com/office/powerpoint/2010/main" val="2582509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08009E3B-AC4A-40BE-BFCA-BD66FDD0D61F}" type="datetimeFigureOut">
              <a:rPr lang="nl-NL" smtClean="0"/>
              <a:t>23-5-2018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3931EDD-A4E6-4FD5-A624-7E3CF04B55E1}" type="slidenum">
              <a:rPr lang="nl-NL" smtClean="0"/>
              <a:t>‹nr.›</a:t>
            </a:fld>
            <a:endParaRPr lang="nl-NL"/>
          </a:p>
        </p:txBody>
      </p:sp>
    </p:spTree>
    <p:extLst>
      <p:ext uri="{BB962C8B-B14F-4D97-AF65-F5344CB8AC3E}">
        <p14:creationId xmlns:p14="http://schemas.microsoft.com/office/powerpoint/2010/main" val="4146232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smtClean="0"/>
              <a:t>Klik om de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08009E3B-AC4A-40BE-BFCA-BD66FDD0D61F}" type="datetimeFigureOut">
              <a:rPr lang="nl-NL" smtClean="0"/>
              <a:t>23-5-2018</a:t>
            </a:fld>
            <a:endParaRPr lang="nl-NL"/>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nl-NL"/>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E3931EDD-A4E6-4FD5-A624-7E3CF04B55E1}" type="slidenum">
              <a:rPr lang="nl-NL" smtClean="0"/>
              <a:t>‹nr.›</a:t>
            </a:fld>
            <a:endParaRPr lang="nl-NL"/>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00925115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08009E3B-AC4A-40BE-BFCA-BD66FDD0D61F}" type="datetimeFigureOut">
              <a:rPr lang="nl-NL" smtClean="0"/>
              <a:t>23-5-2018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3931EDD-A4E6-4FD5-A624-7E3CF04B55E1}" type="slidenum">
              <a:rPr lang="nl-NL" smtClean="0"/>
              <a:t>‹nr.›</a:t>
            </a:fld>
            <a:endParaRPr lang="nl-NL"/>
          </a:p>
        </p:txBody>
      </p:sp>
    </p:spTree>
    <p:extLst>
      <p:ext uri="{BB962C8B-B14F-4D97-AF65-F5344CB8AC3E}">
        <p14:creationId xmlns:p14="http://schemas.microsoft.com/office/powerpoint/2010/main" val="2270569808"/>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257300" y="2909102"/>
            <a:ext cx="4800600" cy="299639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08009E3B-AC4A-40BE-BFCA-BD66FDD0D61F}" type="datetimeFigureOut">
              <a:rPr lang="nl-NL" smtClean="0"/>
              <a:t>23-5-2018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E3931EDD-A4E6-4FD5-A624-7E3CF04B55E1}" type="slidenum">
              <a:rPr lang="nl-NL" smtClean="0"/>
              <a:t>‹nr.›</a:t>
            </a:fld>
            <a:endParaRPr lang="nl-NL"/>
          </a:p>
        </p:txBody>
      </p:sp>
    </p:spTree>
    <p:extLst>
      <p:ext uri="{BB962C8B-B14F-4D97-AF65-F5344CB8AC3E}">
        <p14:creationId xmlns:p14="http://schemas.microsoft.com/office/powerpoint/2010/main" val="3097809273"/>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08009E3B-AC4A-40BE-BFCA-BD66FDD0D61F}" type="datetimeFigureOut">
              <a:rPr lang="nl-NL" smtClean="0"/>
              <a:t>23-5-2018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E3931EDD-A4E6-4FD5-A624-7E3CF04B55E1}" type="slidenum">
              <a:rPr lang="nl-NL" smtClean="0"/>
              <a:t>‹nr.›</a:t>
            </a:fld>
            <a:endParaRPr lang="nl-NL"/>
          </a:p>
        </p:txBody>
      </p:sp>
    </p:spTree>
    <p:extLst>
      <p:ext uri="{BB962C8B-B14F-4D97-AF65-F5344CB8AC3E}">
        <p14:creationId xmlns:p14="http://schemas.microsoft.com/office/powerpoint/2010/main" val="1524689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009E3B-AC4A-40BE-BFCA-BD66FDD0D61F}" type="datetimeFigureOut">
              <a:rPr lang="nl-NL" smtClean="0"/>
              <a:t>23-5-2018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E3931EDD-A4E6-4FD5-A624-7E3CF04B55E1}" type="slidenum">
              <a:rPr lang="nl-NL" smtClean="0"/>
              <a:t>‹nr.›</a:t>
            </a:fld>
            <a:endParaRPr lang="nl-NL"/>
          </a:p>
        </p:txBody>
      </p:sp>
    </p:spTree>
    <p:extLst>
      <p:ext uri="{BB962C8B-B14F-4D97-AF65-F5344CB8AC3E}">
        <p14:creationId xmlns:p14="http://schemas.microsoft.com/office/powerpoint/2010/main" val="3737688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smtClean="0"/>
              <a:t>Klik om de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65051" y="6375679"/>
            <a:ext cx="1233355" cy="348462"/>
          </a:xfrm>
        </p:spPr>
        <p:txBody>
          <a:bodyPr/>
          <a:lstStyle/>
          <a:p>
            <a:fld id="{08009E3B-AC4A-40BE-BFCA-BD66FDD0D61F}" type="datetimeFigureOut">
              <a:rPr lang="nl-NL" smtClean="0"/>
              <a:t>23-5-2018</a:t>
            </a:fld>
            <a:endParaRPr lang="nl-NL"/>
          </a:p>
        </p:txBody>
      </p:sp>
      <p:sp>
        <p:nvSpPr>
          <p:cNvPr id="6" name="Footer Placeholder 5"/>
          <p:cNvSpPr>
            <a:spLocks noGrp="1"/>
          </p:cNvSpPr>
          <p:nvPr>
            <p:ph type="ftr" sz="quarter" idx="11"/>
          </p:nvPr>
        </p:nvSpPr>
        <p:spPr>
          <a:xfrm>
            <a:off x="2103620" y="6375679"/>
            <a:ext cx="3482179" cy="345796"/>
          </a:xfrm>
        </p:spPr>
        <p:txBody>
          <a:bodyPr/>
          <a:lstStyle/>
          <a:p>
            <a:endParaRPr lang="nl-NL"/>
          </a:p>
        </p:txBody>
      </p:sp>
      <p:sp>
        <p:nvSpPr>
          <p:cNvPr id="7" name="Slide Number Placeholder 6"/>
          <p:cNvSpPr>
            <a:spLocks noGrp="1"/>
          </p:cNvSpPr>
          <p:nvPr>
            <p:ph type="sldNum" sz="quarter" idx="12"/>
          </p:nvPr>
        </p:nvSpPr>
        <p:spPr>
          <a:xfrm>
            <a:off x="5691014" y="6375679"/>
            <a:ext cx="1232456" cy="345796"/>
          </a:xfrm>
        </p:spPr>
        <p:txBody>
          <a:bodyPr/>
          <a:lstStyle/>
          <a:p>
            <a:fld id="{E3931EDD-A4E6-4FD5-A624-7E3CF04B55E1}" type="slidenum">
              <a:rPr lang="nl-NL" smtClean="0"/>
              <a:t>‹nr.›</a:t>
            </a:fld>
            <a:endParaRPr lang="nl-NL"/>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63864721"/>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smtClean="0"/>
              <a:t>Klik om de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65950" y="6375679"/>
            <a:ext cx="1232456" cy="348462"/>
          </a:xfrm>
        </p:spPr>
        <p:txBody>
          <a:bodyPr/>
          <a:lstStyle/>
          <a:p>
            <a:fld id="{08009E3B-AC4A-40BE-BFCA-BD66FDD0D61F}" type="datetimeFigureOut">
              <a:rPr lang="nl-NL" smtClean="0"/>
              <a:t>23-5-2018</a:t>
            </a:fld>
            <a:endParaRPr lang="nl-NL"/>
          </a:p>
        </p:txBody>
      </p:sp>
      <p:sp>
        <p:nvSpPr>
          <p:cNvPr id="6" name="Footer Placeholder 5"/>
          <p:cNvSpPr>
            <a:spLocks noGrp="1"/>
          </p:cNvSpPr>
          <p:nvPr>
            <p:ph type="ftr" sz="quarter" idx="11"/>
          </p:nvPr>
        </p:nvSpPr>
        <p:spPr>
          <a:xfrm>
            <a:off x="2103621" y="6375679"/>
            <a:ext cx="3482178" cy="345796"/>
          </a:xfrm>
        </p:spPr>
        <p:txBody>
          <a:bodyPr/>
          <a:lstStyle/>
          <a:p>
            <a:endParaRPr lang="nl-NL"/>
          </a:p>
        </p:txBody>
      </p:sp>
      <p:sp>
        <p:nvSpPr>
          <p:cNvPr id="7" name="Slide Number Placeholder 6"/>
          <p:cNvSpPr>
            <a:spLocks noGrp="1"/>
          </p:cNvSpPr>
          <p:nvPr>
            <p:ph type="sldNum" sz="quarter" idx="12"/>
          </p:nvPr>
        </p:nvSpPr>
        <p:spPr>
          <a:xfrm>
            <a:off x="5687568" y="6375679"/>
            <a:ext cx="1234440" cy="345796"/>
          </a:xfrm>
        </p:spPr>
        <p:txBody>
          <a:bodyPr/>
          <a:lstStyle/>
          <a:p>
            <a:fld id="{E3931EDD-A4E6-4FD5-A624-7E3CF04B55E1}" type="slidenum">
              <a:rPr lang="nl-NL" smtClean="0"/>
              <a:t>‹nr.›</a:t>
            </a:fld>
            <a:endParaRPr lang="nl-NL"/>
          </a:p>
        </p:txBody>
      </p:sp>
    </p:spTree>
    <p:extLst>
      <p:ext uri="{BB962C8B-B14F-4D97-AF65-F5344CB8AC3E}">
        <p14:creationId xmlns:p14="http://schemas.microsoft.com/office/powerpoint/2010/main" val="1819802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08009E3B-AC4A-40BE-BFCA-BD66FDD0D61F}" type="datetimeFigureOut">
              <a:rPr lang="nl-NL" smtClean="0"/>
              <a:t>23-5-2018</a:t>
            </a:fld>
            <a:endParaRPr lang="nl-NL"/>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nl-NL"/>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E3931EDD-A4E6-4FD5-A624-7E3CF04B55E1}" type="slidenum">
              <a:rPr lang="nl-NL" smtClean="0"/>
              <a:t>‹nr.›</a:t>
            </a:fld>
            <a:endParaRPr lang="nl-NL"/>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89576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Arbo en ziekteverzuim</a:t>
            </a:r>
            <a:endParaRPr lang="nl-NL" dirty="0"/>
          </a:p>
        </p:txBody>
      </p:sp>
      <p:sp>
        <p:nvSpPr>
          <p:cNvPr id="3" name="Ondertitel 2"/>
          <p:cNvSpPr>
            <a:spLocks noGrp="1"/>
          </p:cNvSpPr>
          <p:nvPr>
            <p:ph type="subTitle" idx="1"/>
          </p:nvPr>
        </p:nvSpPr>
        <p:spPr/>
        <p:txBody>
          <a:bodyPr/>
          <a:lstStyle/>
          <a:p>
            <a:r>
              <a:rPr lang="nl-NL" dirty="0" smtClean="0"/>
              <a:t>Fysieke belasting</a:t>
            </a:r>
            <a:endParaRPr lang="nl-NL" dirty="0"/>
          </a:p>
        </p:txBody>
      </p:sp>
    </p:spTree>
    <p:extLst>
      <p:ext uri="{BB962C8B-B14F-4D97-AF65-F5344CB8AC3E}">
        <p14:creationId xmlns:p14="http://schemas.microsoft.com/office/powerpoint/2010/main" val="3073271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Bewegen en werk</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b="1" dirty="0"/>
              <a:t>Aandacht in het bedrijf</a:t>
            </a:r>
          </a:p>
          <a:p>
            <a:pPr marL="0" indent="0">
              <a:buNone/>
            </a:pPr>
            <a:r>
              <a:rPr lang="nl-NL" dirty="0"/>
              <a:t>Bedrijven doen er goed aan om aandacht te geven aan een gezonde levenswijze om gezondheidsproblemen te voorkomen. Nederland kan op jaarbasis een bedrag van € 240 tot € 380 miljoen besparen, alleen al op verzuimkosten. Informeren over gezonde keuzes helpt, maar effectiever is het om van gezonde keuzes haalbare keuzes te maken. Maak het bijvoorbeeld aantrekkelijker om op de fiets te komen door een douche en kleedkamer aan te bieden. Of stimuleer bedrijfssporten en lunchwandelingen.</a:t>
            </a:r>
          </a:p>
          <a:p>
            <a:pPr marL="0" indent="0">
              <a:buNone/>
            </a:pPr>
            <a:endParaRPr lang="nl-NL" b="1" dirty="0" smtClean="0"/>
          </a:p>
          <a:p>
            <a:pPr marL="0" indent="0">
              <a:buNone/>
            </a:pPr>
            <a:r>
              <a:rPr lang="nl-NL" b="1" dirty="0" smtClean="0"/>
              <a:t>BRAVO</a:t>
            </a:r>
            <a:endParaRPr lang="nl-NL" b="1" dirty="0"/>
          </a:p>
          <a:p>
            <a:pPr marL="0" indent="0">
              <a:buNone/>
            </a:pPr>
            <a:r>
              <a:rPr lang="nl-NL" dirty="0">
                <a:solidFill>
                  <a:srgbClr val="FF0000"/>
                </a:solidFill>
              </a:rPr>
              <a:t>De BRAVO aanpak (Bewegen, Roken, Alcohol, Voeding en Ontspanning) </a:t>
            </a:r>
            <a:r>
              <a:rPr lang="nl-NL" dirty="0"/>
              <a:t>is een goede manier om het gezondheidsbeleid vorm te geven. Het BRAVO-kompas </a:t>
            </a:r>
            <a:r>
              <a:rPr lang="nl-NL" dirty="0">
                <a:solidFill>
                  <a:srgbClr val="FF0000"/>
                </a:solidFill>
              </a:rPr>
              <a:t>geeft informatie, instrumenten en praktijkvoorbeelden </a:t>
            </a:r>
            <a:r>
              <a:rPr lang="nl-NL" dirty="0"/>
              <a:t>met specifieke aandacht voor de BRAVO thema’s. Daarnaast kun je gebruiken maken van de activiteiten voor sport en bewegen van loket gezond leven.</a:t>
            </a:r>
          </a:p>
          <a:p>
            <a:endParaRPr lang="nl-NL" dirty="0"/>
          </a:p>
        </p:txBody>
      </p:sp>
    </p:spTree>
    <p:extLst>
      <p:ext uri="{BB962C8B-B14F-4D97-AF65-F5344CB8AC3E}">
        <p14:creationId xmlns:p14="http://schemas.microsoft.com/office/powerpoint/2010/main" val="171140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Duwen en trekken</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b="1" dirty="0"/>
              <a:t>Normen voor duwen en trekken</a:t>
            </a:r>
          </a:p>
          <a:p>
            <a:pPr marL="0" indent="0">
              <a:buNone/>
            </a:pPr>
            <a:r>
              <a:rPr lang="nl-NL" dirty="0"/>
              <a:t>Volgens de Arbowet moeten werkgevers ervoor zorgen dat de fysieke belasting geen gevaar oplevert voor de veiligheid en gezondheid van hun medewerkers (Arbobesluit 5.2). </a:t>
            </a:r>
            <a:r>
              <a:rPr lang="nl-NL" dirty="0">
                <a:solidFill>
                  <a:srgbClr val="FF0000"/>
                </a:solidFill>
              </a:rPr>
              <a:t>Werkgevers zijn verplicht om de risico’s van duwen en trekken op te nemen in hun Risico-Inventarisatie en -Evaluatie en bij een te hoog risico in het Plan van Aanpak</a:t>
            </a:r>
            <a:r>
              <a:rPr lang="nl-NL" dirty="0"/>
              <a:t>. Ook moeten werkgevers goede voorlichting geven over hoe medewerkers op een veilige en gezonde manier voorwerpen kunnen duwen en trekken. </a:t>
            </a:r>
          </a:p>
          <a:p>
            <a:pPr marL="0" indent="0">
              <a:buNone/>
            </a:pPr>
            <a:endParaRPr lang="nl-NL" dirty="0" smtClean="0"/>
          </a:p>
          <a:p>
            <a:pPr marL="0" indent="0">
              <a:buNone/>
            </a:pPr>
            <a:r>
              <a:rPr lang="nl-NL" dirty="0" smtClean="0"/>
              <a:t>Een </a:t>
            </a:r>
            <a:r>
              <a:rPr lang="nl-NL" dirty="0"/>
              <a:t>veelgebruikte methode om individuele werkzaamheden bij duwen en trekken te beoordelen is de KIM-methode.</a:t>
            </a:r>
          </a:p>
          <a:p>
            <a:endParaRPr lang="nl-NL" dirty="0"/>
          </a:p>
        </p:txBody>
      </p:sp>
    </p:spTree>
    <p:extLst>
      <p:ext uri="{BB962C8B-B14F-4D97-AF65-F5344CB8AC3E}">
        <p14:creationId xmlns:p14="http://schemas.microsoft.com/office/powerpoint/2010/main" val="374338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Repeterende handelingen</a:t>
            </a:r>
            <a:endParaRPr lang="nl-NL" dirty="0"/>
          </a:p>
        </p:txBody>
      </p:sp>
      <p:sp>
        <p:nvSpPr>
          <p:cNvPr id="3" name="Tijdelijke aanduiding voor inhoud 2"/>
          <p:cNvSpPr>
            <a:spLocks noGrp="1"/>
          </p:cNvSpPr>
          <p:nvPr>
            <p:ph idx="1"/>
          </p:nvPr>
        </p:nvSpPr>
        <p:spPr/>
        <p:txBody>
          <a:bodyPr/>
          <a:lstStyle/>
          <a:p>
            <a:pPr marL="0" indent="0">
              <a:buNone/>
            </a:pPr>
            <a:r>
              <a:rPr lang="nl-NL" b="1" dirty="0"/>
              <a:t>Wat zijn repeterende handelingen?</a:t>
            </a:r>
          </a:p>
          <a:p>
            <a:pPr marL="0" indent="0">
              <a:buNone/>
            </a:pPr>
            <a:r>
              <a:rPr lang="nl-NL" dirty="0"/>
              <a:t>Onder repeterende handelingen worden handelingen verstaan die zich </a:t>
            </a:r>
            <a:r>
              <a:rPr lang="nl-NL" dirty="0">
                <a:solidFill>
                  <a:srgbClr val="FF0000"/>
                </a:solidFill>
              </a:rPr>
              <a:t>herhalen binnen 90 seconden</a:t>
            </a:r>
            <a:r>
              <a:rPr lang="nl-NL" dirty="0"/>
              <a:t>. Deze handelingen kunnen een risico met zich meebrengen als zij </a:t>
            </a:r>
            <a:r>
              <a:rPr lang="nl-NL" dirty="0">
                <a:solidFill>
                  <a:srgbClr val="FF0000"/>
                </a:solidFill>
              </a:rPr>
              <a:t>gedurende minimaal 2 uur per dag of minimaal 1 uur achter elkaar uitgevoerd worden</a:t>
            </a:r>
            <a:r>
              <a:rPr lang="nl-NL" dirty="0"/>
              <a:t>. Beroepen die hiermee vaak te maken hebben zijn onder andere kappers, medewerkers in de bouw, distributiemedewerkers, bloemisten en caissières.</a:t>
            </a:r>
          </a:p>
          <a:p>
            <a:endParaRPr lang="nl-NL" dirty="0"/>
          </a:p>
        </p:txBody>
      </p:sp>
    </p:spTree>
    <p:extLst>
      <p:ext uri="{BB962C8B-B14F-4D97-AF65-F5344CB8AC3E}">
        <p14:creationId xmlns:p14="http://schemas.microsoft.com/office/powerpoint/2010/main" val="3321500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Staand werk</a:t>
            </a:r>
            <a:endParaRPr lang="nl-NL" dirty="0"/>
          </a:p>
        </p:txBody>
      </p:sp>
      <p:sp>
        <p:nvSpPr>
          <p:cNvPr id="3" name="Tijdelijke aanduiding voor inhoud 2"/>
          <p:cNvSpPr>
            <a:spLocks noGrp="1"/>
          </p:cNvSpPr>
          <p:nvPr>
            <p:ph idx="1"/>
          </p:nvPr>
        </p:nvSpPr>
        <p:spPr/>
        <p:txBody>
          <a:bodyPr/>
          <a:lstStyle/>
          <a:p>
            <a:pPr marL="0" indent="0">
              <a:buNone/>
            </a:pPr>
            <a:r>
              <a:rPr lang="nl-NL" b="1" dirty="0"/>
              <a:t>Doorbloeding bij staand werk</a:t>
            </a:r>
          </a:p>
          <a:p>
            <a:pPr marL="0" indent="0">
              <a:buNone/>
            </a:pPr>
            <a:r>
              <a:rPr lang="nl-NL" dirty="0"/>
              <a:t>Bij langdurig stil staan </a:t>
            </a:r>
            <a:r>
              <a:rPr lang="nl-NL" dirty="0">
                <a:solidFill>
                  <a:srgbClr val="FF0000"/>
                </a:solidFill>
              </a:rPr>
              <a:t>(langer dan 1 uur achter elkaar) </a:t>
            </a:r>
            <a:r>
              <a:rPr lang="nl-NL" dirty="0"/>
              <a:t>pompen de beenspieren het bloed niet meer richting hart. Het blijft hangen, wat kan leiden tot gezwollen enkels en spataderen in de benen. Naast problemen met de </a:t>
            </a:r>
            <a:r>
              <a:rPr lang="nl-NL" dirty="0">
                <a:solidFill>
                  <a:srgbClr val="FF0000"/>
                </a:solidFill>
              </a:rPr>
              <a:t>doorbloeding</a:t>
            </a:r>
            <a:r>
              <a:rPr lang="nl-NL" dirty="0"/>
              <a:t> hebben werknemers met een staand beroep ook opmerkelijk vaak </a:t>
            </a:r>
            <a:r>
              <a:rPr lang="nl-NL" dirty="0">
                <a:solidFill>
                  <a:srgbClr val="FF0000"/>
                </a:solidFill>
              </a:rPr>
              <a:t>rugklachten en klachten aan de heupen, knieën en voeten.</a:t>
            </a:r>
          </a:p>
          <a:p>
            <a:endParaRPr lang="nl-NL" dirty="0"/>
          </a:p>
        </p:txBody>
      </p:sp>
    </p:spTree>
    <p:extLst>
      <p:ext uri="{BB962C8B-B14F-4D97-AF65-F5344CB8AC3E}">
        <p14:creationId xmlns:p14="http://schemas.microsoft.com/office/powerpoint/2010/main" val="602446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Staand werk</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b="1" dirty="0"/>
              <a:t>Staand werk: kwetsbare beroepen</a:t>
            </a:r>
          </a:p>
          <a:p>
            <a:pPr marL="0" indent="0">
              <a:buNone/>
            </a:pPr>
            <a:r>
              <a:rPr lang="nl-NL" dirty="0"/>
              <a:t>Langdurig staand werk komt relatief vaak voor in beroepen die een plaatsgebonden karakter hebben, zoals:</a:t>
            </a:r>
          </a:p>
          <a:p>
            <a:r>
              <a:rPr lang="nl-NL" dirty="0"/>
              <a:t>baliemedewerkers (hotels, informatiebalies, servicedesks, etc.);</a:t>
            </a:r>
          </a:p>
          <a:p>
            <a:r>
              <a:rPr lang="nl-NL" dirty="0"/>
              <a:t>kappers;</a:t>
            </a:r>
          </a:p>
          <a:p>
            <a:r>
              <a:rPr lang="nl-NL" dirty="0"/>
              <a:t>beveiligingspersoneel;</a:t>
            </a:r>
          </a:p>
          <a:p>
            <a:r>
              <a:rPr lang="nl-NL" dirty="0"/>
              <a:t>chirurgen;</a:t>
            </a:r>
          </a:p>
          <a:p>
            <a:r>
              <a:rPr lang="nl-NL" dirty="0"/>
              <a:t>laboranten;</a:t>
            </a:r>
          </a:p>
          <a:p>
            <a:r>
              <a:rPr lang="nl-NL" dirty="0"/>
              <a:t>keukenpersoneel;</a:t>
            </a:r>
          </a:p>
          <a:p>
            <a:r>
              <a:rPr lang="nl-NL" dirty="0"/>
              <a:t>winkelmedewerkers;</a:t>
            </a:r>
          </a:p>
          <a:p>
            <a:r>
              <a:rPr lang="nl-NL" dirty="0"/>
              <a:t>metaalbewerkers, bankwerkers;</a:t>
            </a:r>
          </a:p>
          <a:p>
            <a:r>
              <a:rPr lang="nl-NL" dirty="0" err="1"/>
              <a:t>uitbeners</a:t>
            </a:r>
            <a:r>
              <a:rPr lang="nl-NL" dirty="0"/>
              <a:t>, visfileerders; en</a:t>
            </a:r>
          </a:p>
          <a:p>
            <a:r>
              <a:rPr lang="nl-NL" dirty="0"/>
              <a:t>leraren.</a:t>
            </a:r>
          </a:p>
          <a:p>
            <a:endParaRPr lang="nl-NL" dirty="0"/>
          </a:p>
        </p:txBody>
      </p:sp>
    </p:spTree>
    <p:extLst>
      <p:ext uri="{BB962C8B-B14F-4D97-AF65-F5344CB8AC3E}">
        <p14:creationId xmlns:p14="http://schemas.microsoft.com/office/powerpoint/2010/main" val="1417549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Staand werk</a:t>
            </a:r>
            <a:endParaRPr lang="nl-NL" dirty="0"/>
          </a:p>
        </p:txBody>
      </p:sp>
      <p:sp>
        <p:nvSpPr>
          <p:cNvPr id="3" name="Tijdelijke aanduiding voor inhoud 2"/>
          <p:cNvSpPr>
            <a:spLocks noGrp="1"/>
          </p:cNvSpPr>
          <p:nvPr>
            <p:ph idx="1"/>
          </p:nvPr>
        </p:nvSpPr>
        <p:spPr/>
        <p:txBody>
          <a:bodyPr/>
          <a:lstStyle/>
          <a:p>
            <a:pPr marL="0" indent="0">
              <a:buNone/>
            </a:pPr>
            <a:r>
              <a:rPr lang="nl-NL" b="1" dirty="0"/>
              <a:t>Ergonomische vereisten</a:t>
            </a:r>
          </a:p>
          <a:p>
            <a:pPr marL="0" indent="0">
              <a:buNone/>
            </a:pPr>
            <a:r>
              <a:rPr lang="nl-NL" dirty="0"/>
              <a:t>In de Arbowet staan geen expliciete voorschriften voor staand werk. Maar elke werkgever moet de werkplek wel zo inrichten dat deze voldoet aan de ergonomische beginselen, waarbij er een afweging gemaakt dient te zijn tussen welke activiteiten staand dan wel zittend uitgevoerd worden.</a:t>
            </a:r>
          </a:p>
          <a:p>
            <a:endParaRPr lang="nl-NL" dirty="0"/>
          </a:p>
        </p:txBody>
      </p:sp>
    </p:spTree>
    <p:extLst>
      <p:ext uri="{BB962C8B-B14F-4D97-AF65-F5344CB8AC3E}">
        <p14:creationId xmlns:p14="http://schemas.microsoft.com/office/powerpoint/2010/main" val="1129881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Staand werk</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b="1" dirty="0"/>
              <a:t>Aandachtspunten staand werk</a:t>
            </a:r>
          </a:p>
          <a:p>
            <a:pPr marL="0" indent="0">
              <a:buNone/>
            </a:pPr>
            <a:r>
              <a:rPr lang="nl-NL" dirty="0"/>
              <a:t>Om gezondheidsklachten bij staand of plaatsgebonden werk te voorkomen, is het goed om rekening te houden met de volgende punten:</a:t>
            </a:r>
          </a:p>
          <a:p>
            <a:r>
              <a:rPr lang="nl-NL" dirty="0"/>
              <a:t>Werknemers moeten voorgelicht zijn over de gevaren van staand werk voor de gezondheid.</a:t>
            </a:r>
          </a:p>
          <a:p>
            <a:r>
              <a:rPr lang="nl-NL" dirty="0"/>
              <a:t>De werkplek moet zo ingericht zijn dat de werknemer de vrije keuze heeft om het werk staand of zittend uit te voeren.</a:t>
            </a:r>
          </a:p>
          <a:p>
            <a:r>
              <a:rPr lang="nl-NL" dirty="0"/>
              <a:t>Als het werk zittend kan worden uitgevoerd, dan verdient dat de voorkeur. Maar langdurig zitten is ook niet wenselijk (zie zittend werk). Het beste is zitten en staan af te wisselen.</a:t>
            </a:r>
          </a:p>
          <a:p>
            <a:r>
              <a:rPr lang="nl-NL" dirty="0"/>
              <a:t>Wissel taken die staand of zittend worden uitgevoerd zo veel mogelijk af met taken die lopend worden uitgevoerd.</a:t>
            </a:r>
          </a:p>
          <a:p>
            <a:r>
              <a:rPr lang="nl-NL" dirty="0"/>
              <a:t>Als zittend werken niet mogelijk blijkt, onderzoek dan of gebruik van een </a:t>
            </a:r>
            <a:r>
              <a:rPr lang="nl-NL" dirty="0" err="1"/>
              <a:t>stasteun</a:t>
            </a:r>
            <a:r>
              <a:rPr lang="nl-NL" dirty="0"/>
              <a:t> de belasting kan verminderen. Ook zijn er rugsteunen die verlichting kunnen bieden.</a:t>
            </a:r>
          </a:p>
          <a:p>
            <a:r>
              <a:rPr lang="nl-NL" dirty="0"/>
              <a:t>Zorg ervoor dat het meubilair op de werkplek werken in diverse houdingen mogelijk maakt en hou vooral rekening met reikafstanden en voetruimte.</a:t>
            </a:r>
          </a:p>
          <a:p>
            <a:r>
              <a:rPr lang="nl-NL" dirty="0"/>
              <a:t>Naast bovenstaande generieke aanbevelingen, zijn er mogelijk nog sectorspecifieke oplossingen te vinden in de zogenaamde ‘arbocatalogi ’ die voor diverse sectoren zijn opgesteld.</a:t>
            </a:r>
          </a:p>
          <a:p>
            <a:endParaRPr lang="nl-NL" dirty="0"/>
          </a:p>
        </p:txBody>
      </p:sp>
    </p:spTree>
    <p:extLst>
      <p:ext uri="{BB962C8B-B14F-4D97-AF65-F5344CB8AC3E}">
        <p14:creationId xmlns:p14="http://schemas.microsoft.com/office/powerpoint/2010/main" val="3707631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Tillen en dragen</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b="1" dirty="0"/>
              <a:t>Rugklachten door tillen</a:t>
            </a:r>
          </a:p>
          <a:p>
            <a:pPr marL="0" indent="0">
              <a:buNone/>
            </a:pPr>
            <a:r>
              <a:rPr lang="nl-NL" dirty="0" smtClean="0"/>
              <a:t>In </a:t>
            </a:r>
            <a:r>
              <a:rPr lang="nl-NL" dirty="0"/>
              <a:t>veel beroepen wordt dagelijks getild. Bijvoorbeeld door magazijnmedewerkers, </a:t>
            </a:r>
            <a:r>
              <a:rPr lang="nl-NL" dirty="0" err="1"/>
              <a:t>orderpickers</a:t>
            </a:r>
            <a:r>
              <a:rPr lang="nl-NL" dirty="0"/>
              <a:t> en vrachtwagenchauffeurs, maar ook door verzorgend of verplegend personeel. Tillen is erg belastend voor het lichaam, zeker als het vaak gedaan wordt. </a:t>
            </a:r>
            <a:r>
              <a:rPr lang="nl-NL" dirty="0">
                <a:solidFill>
                  <a:srgbClr val="FF0000"/>
                </a:solidFill>
              </a:rPr>
              <a:t>Bij het tillen van zware voorwerpen bestaat de kans op beschadiging van de rugspieren, de bindweefselbanden rond de wervelkolom of de tussenwervelschijven. </a:t>
            </a:r>
          </a:p>
          <a:p>
            <a:pPr marL="0" indent="0">
              <a:buNone/>
            </a:pPr>
            <a:endParaRPr lang="nl-NL" b="1" dirty="0" smtClean="0"/>
          </a:p>
          <a:p>
            <a:pPr marL="0" indent="0">
              <a:buNone/>
            </a:pPr>
            <a:r>
              <a:rPr lang="nl-NL" b="1" dirty="0" smtClean="0"/>
              <a:t>Normen </a:t>
            </a:r>
            <a:r>
              <a:rPr lang="nl-NL" b="1" dirty="0"/>
              <a:t>voor tillen en dragen</a:t>
            </a:r>
          </a:p>
          <a:p>
            <a:pPr marL="0" indent="0">
              <a:buNone/>
            </a:pPr>
            <a:r>
              <a:rPr lang="nl-NL" dirty="0"/>
              <a:t>De Arbowet kent geen specifieke eisen over hoeveel een werknemer mag tillen. De last mag echter geen gevaar opleveren voor de veiligheid en of de gezondheid van de werknemer (Arbobesluit 5.2). Tillen en dragen moet in de Risico-Inventarisatie en -Evaluatie opgenomen zijn en afhankelijk van het risico bestreden worden via een plan van aanpak. In een toelichting op het Arbobesluit wordt verwezen naar de NIOSH-methode die kan worden gebruikt om te berekenen wat het maximale tilgewicht is onder bepaalde omstandigheden.</a:t>
            </a:r>
          </a:p>
          <a:p>
            <a:endParaRPr lang="nl-NL" dirty="0"/>
          </a:p>
        </p:txBody>
      </p:sp>
    </p:spTree>
    <p:extLst>
      <p:ext uri="{BB962C8B-B14F-4D97-AF65-F5344CB8AC3E}">
        <p14:creationId xmlns:p14="http://schemas.microsoft.com/office/powerpoint/2010/main" val="2757614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Tillen en dragen</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b="1" dirty="0"/>
              <a:t>Aandachtspunten tillen en dragen</a:t>
            </a:r>
          </a:p>
          <a:p>
            <a:pPr marL="0" indent="0">
              <a:buNone/>
            </a:pPr>
            <a:r>
              <a:rPr lang="nl-NL" dirty="0"/>
              <a:t>Werkgevers kunnen veel maatregelen treffen om veiliger te tillen en te dragen. Enkele voorbeelden staan hierna vermeld. Om maatregelen succesvol in te voeren is het raadzaam om werknemers er in een vroeg stadium bij te betrekken (participatieve aanpak).</a:t>
            </a:r>
          </a:p>
          <a:p>
            <a:r>
              <a:rPr lang="nl-NL" dirty="0"/>
              <a:t>laat werknemers niet onnodig tillen - gebruik zo veel mogelijk hulpmiddelen, zoals heftrucks, laadkleppen plus karren en steekwagens met een hefinrichting;</a:t>
            </a:r>
          </a:p>
          <a:p>
            <a:r>
              <a:rPr lang="nl-NL" dirty="0"/>
              <a:t>verkort de loopafstanden tussen de locaties door de logistiek aan te passen;</a:t>
            </a:r>
          </a:p>
          <a:p>
            <a:r>
              <a:rPr lang="nl-NL" dirty="0"/>
              <a:t>zorg ervoor dat er geen obstakels in de weg staan;</a:t>
            </a:r>
          </a:p>
          <a:p>
            <a:r>
              <a:rPr lang="nl-NL" dirty="0"/>
              <a:t>laat tilwerk afwisselen met andere taken;</a:t>
            </a:r>
          </a:p>
          <a:p>
            <a:r>
              <a:rPr lang="nl-NL" dirty="0"/>
              <a:t>geef bepaalde objecten handvatten, zodat in ieder geval de grip verbetert;</a:t>
            </a:r>
          </a:p>
          <a:p>
            <a:r>
              <a:rPr lang="nl-NL" dirty="0"/>
              <a:t>plaats bij zware objecten de handvatten het liefst op heuphoogte en zeker niet op vloerniveau; en</a:t>
            </a:r>
          </a:p>
          <a:p>
            <a:r>
              <a:rPr lang="nl-NL" dirty="0"/>
              <a:t>laat werknemers werkhandschoenen gebruiken en schoenen met stroeve zolen en stalen neuzen - deze geven beter grip en beschermen de tenen als de last valt.</a:t>
            </a:r>
          </a:p>
          <a:p>
            <a:endParaRPr lang="nl-NL" dirty="0"/>
          </a:p>
        </p:txBody>
      </p:sp>
    </p:spTree>
    <p:extLst>
      <p:ext uri="{BB962C8B-B14F-4D97-AF65-F5344CB8AC3E}">
        <p14:creationId xmlns:p14="http://schemas.microsoft.com/office/powerpoint/2010/main" val="2948684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Tillen en dragen</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a:t>Als werknemers klachten hebben of het werk te zwaar vinden, moeten zij dit kunnen melden aan de preventiemedewerker of hun leidinggevende. Daarnaast moeten werknemers zelf gebruik maken van de (hulp)middelen die hen ter beschikking staan en moeten zij goed op hun manier van tillen letten:</a:t>
            </a:r>
          </a:p>
          <a:p>
            <a:r>
              <a:rPr lang="nl-NL" dirty="0"/>
              <a:t>til altijd met twee handen en zorg ervoor dat beide voeten op de vloer staan;</a:t>
            </a:r>
          </a:p>
          <a:p>
            <a:r>
              <a:rPr lang="nl-NL" dirty="0"/>
              <a:t>sta recht voor het voorwerp – voorkom dat de rug moet draaien;</a:t>
            </a:r>
          </a:p>
          <a:p>
            <a:r>
              <a:rPr lang="nl-NL" dirty="0"/>
              <a:t>sta dicht bij het voorwerp – voorkom dat de armen ver moeten reiken, houd de last zo veel mogelijk tegen de buik;</a:t>
            </a:r>
          </a:p>
          <a:p>
            <a:r>
              <a:rPr lang="nl-NL" dirty="0"/>
              <a:t>vraag collega’s om zwaar tilwerk samen te doen;   </a:t>
            </a:r>
          </a:p>
          <a:p>
            <a:r>
              <a:rPr lang="nl-NL" dirty="0"/>
              <a:t>til niet te veel tegelijk - het is verstandiger om twee keer te lopen;</a:t>
            </a:r>
          </a:p>
          <a:p>
            <a:r>
              <a:rPr lang="nl-NL" dirty="0"/>
              <a:t>til zware lasten tussen knie- en schouderhoogte;</a:t>
            </a:r>
          </a:p>
          <a:p>
            <a:r>
              <a:rPr lang="nl-NL" dirty="0"/>
              <a:t>neem genoeg pauze om vermoeidheid te voorkomen; en </a:t>
            </a:r>
          </a:p>
          <a:p>
            <a:r>
              <a:rPr lang="nl-NL" dirty="0"/>
              <a:t>luister naar het eigen lichaam - forceer niets bij klachten</a:t>
            </a:r>
          </a:p>
          <a:p>
            <a:endParaRPr lang="nl-NL" dirty="0"/>
          </a:p>
        </p:txBody>
      </p:sp>
    </p:spTree>
    <p:extLst>
      <p:ext uri="{BB962C8B-B14F-4D97-AF65-F5344CB8AC3E}">
        <p14:creationId xmlns:p14="http://schemas.microsoft.com/office/powerpoint/2010/main" val="2965076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Fysieke belasting</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a:solidFill>
                  <a:srgbClr val="FF0000"/>
                </a:solidFill>
              </a:rPr>
              <a:t>Iedere werknemer heeft te maken met lichamelijke inspanning</a:t>
            </a:r>
            <a:r>
              <a:rPr lang="nl-NL" dirty="0"/>
              <a:t>. Bijvoorbeeld bij het verplaatsen van producten (tillen, dragen, duwen, trekken). Dan worden de spieren en gewrichten in rug, schouders en armen zo regelmatig gebruikt dat fysieke overbelasting kan ontstaan. Of er is juist sprake van </a:t>
            </a:r>
            <a:r>
              <a:rPr lang="nl-NL" dirty="0" err="1"/>
              <a:t>onderbelasting</a:t>
            </a:r>
            <a:r>
              <a:rPr lang="nl-NL" dirty="0"/>
              <a:t> door te weinig bewegen of te lang zitten.</a:t>
            </a:r>
          </a:p>
          <a:p>
            <a:pPr marL="0" indent="0">
              <a:buNone/>
            </a:pPr>
            <a:r>
              <a:rPr lang="nl-NL" dirty="0"/>
              <a:t>Zowel over- als </a:t>
            </a:r>
            <a:r>
              <a:rPr lang="nl-NL" dirty="0" err="1"/>
              <a:t>onderbelasting</a:t>
            </a:r>
            <a:r>
              <a:rPr lang="nl-NL" dirty="0"/>
              <a:t> kan leiden tot gezondheidsklachten.</a:t>
            </a:r>
          </a:p>
          <a:p>
            <a:pPr marL="0" indent="0">
              <a:buNone/>
            </a:pPr>
            <a:r>
              <a:rPr lang="nl-NL" dirty="0">
                <a:solidFill>
                  <a:srgbClr val="FF0000"/>
                </a:solidFill>
              </a:rPr>
              <a:t>Om gezondheidsklachten te voorkomen, heeft de overheid regels opgesteld</a:t>
            </a:r>
            <a:r>
              <a:rPr lang="nl-NL" dirty="0"/>
              <a:t>. Werkgevers en werknemers hebben daarin zelf een verantwoordelijkheid. Bedrijven moeten de risico’s kennen en passende maatregelen treffen.</a:t>
            </a:r>
          </a:p>
          <a:p>
            <a:pPr marL="0" indent="0">
              <a:buNone/>
            </a:pPr>
            <a:r>
              <a:rPr lang="nl-NL" dirty="0"/>
              <a:t>In branches waarin fysieke belasting veel voorkomt, staat in de </a:t>
            </a:r>
            <a:r>
              <a:rPr lang="nl-NL" dirty="0" err="1"/>
              <a:t>arbocatalogus</a:t>
            </a:r>
            <a:r>
              <a:rPr lang="nl-NL" dirty="0"/>
              <a:t> welke afspraken zij hebben gemaakt.</a:t>
            </a:r>
          </a:p>
          <a:p>
            <a:pPr marL="0" indent="0">
              <a:buNone/>
            </a:pPr>
            <a:endParaRPr lang="nl-NL" dirty="0"/>
          </a:p>
        </p:txBody>
      </p:sp>
    </p:spTree>
    <p:extLst>
      <p:ext uri="{BB962C8B-B14F-4D97-AF65-F5344CB8AC3E}">
        <p14:creationId xmlns:p14="http://schemas.microsoft.com/office/powerpoint/2010/main" val="3931703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Werkhouding</a:t>
            </a:r>
            <a:endParaRPr lang="nl-NL" dirty="0"/>
          </a:p>
        </p:txBody>
      </p:sp>
      <p:sp>
        <p:nvSpPr>
          <p:cNvPr id="3" name="Tijdelijke aanduiding voor inhoud 2"/>
          <p:cNvSpPr>
            <a:spLocks noGrp="1"/>
          </p:cNvSpPr>
          <p:nvPr>
            <p:ph idx="1"/>
          </p:nvPr>
        </p:nvSpPr>
        <p:spPr/>
        <p:txBody>
          <a:bodyPr>
            <a:normAutofit fontScale="62500" lnSpcReduction="20000"/>
          </a:bodyPr>
          <a:lstStyle/>
          <a:p>
            <a:pPr marL="0" indent="0">
              <a:buNone/>
            </a:pPr>
            <a:r>
              <a:rPr lang="nl-NL" dirty="0"/>
              <a:t>Bij ongezonde werkhoudingen (denk aan gebukt, met geheven armen of geknield werken) worden spieren en pezen lang of sterk aangespannen. Ook kunnen extreme houdingen (waarbij de uiterste gewrichtsstand wordt ingenomen) zorgen voor spanning op pezen, banden en spieren. Dat kan leiden tot vermoeidheid of zelfs tot schade. Het is daarom belangrijk om deze vorm van lichamelijke belasting zo veel mogelijk te beperken. Werkgevers zijn verplicht om maatregelen te </a:t>
            </a:r>
            <a:r>
              <a:rPr lang="nl-NL" dirty="0" smtClean="0"/>
              <a:t>nemen </a:t>
            </a:r>
            <a:r>
              <a:rPr lang="nl-NL" dirty="0"/>
              <a:t>zodat werknemers zoveel mogelijk in een goede werkhouding kunnen werken</a:t>
            </a:r>
            <a:r>
              <a:rPr lang="nl-NL" dirty="0" smtClean="0"/>
              <a:t>.</a:t>
            </a:r>
          </a:p>
          <a:p>
            <a:pPr marL="0" indent="0">
              <a:buNone/>
            </a:pPr>
            <a:endParaRPr lang="nl-NL" b="1" dirty="0" smtClean="0"/>
          </a:p>
          <a:p>
            <a:pPr marL="0" indent="0">
              <a:buNone/>
            </a:pPr>
            <a:r>
              <a:rPr lang="nl-NL" b="1" dirty="0" smtClean="0"/>
              <a:t>Klachten </a:t>
            </a:r>
            <a:r>
              <a:rPr lang="nl-NL" b="1" dirty="0"/>
              <a:t>aan spieren, pezen, banden en gewrichten</a:t>
            </a:r>
          </a:p>
          <a:p>
            <a:pPr marL="0" indent="0">
              <a:buNone/>
            </a:pPr>
            <a:r>
              <a:rPr lang="nl-NL" dirty="0">
                <a:solidFill>
                  <a:srgbClr val="FF0000"/>
                </a:solidFill>
              </a:rPr>
              <a:t>Als er lang moet worden gewerkt in een ongezonde werkhouding dan kan dit leiden tot statische belasting van de spieren. </a:t>
            </a:r>
            <a:r>
              <a:rPr lang="nl-NL" dirty="0"/>
              <a:t>Het gevolg is een minder goede doorbloeding. Dit kan na verloop van tijd leiden tot </a:t>
            </a:r>
            <a:r>
              <a:rPr lang="nl-NL" dirty="0">
                <a:solidFill>
                  <a:srgbClr val="FF0000"/>
                </a:solidFill>
              </a:rPr>
              <a:t>klachten aan spieren en pezen. </a:t>
            </a:r>
            <a:r>
              <a:rPr lang="nl-NL" dirty="0"/>
              <a:t>Ook kunnen extreme houdingen (waarbij de uiterste gewrichtsstand wordt ingenomen) zorgen voor spanning op pezen, banden en spieren.  Zo kan het werken met gebogen of gedraaide rug leiden tot rugklachten. Het werken met een gebogen of gedraaide nek of met geheven armen kan leiden tot nek- en schouderklachten. Extreme polshoudingen kunnen leiden tot klachten in pols en hand en geknield of gehurkt werken kan leiden tot knieklachten.</a:t>
            </a:r>
          </a:p>
          <a:p>
            <a:pPr marL="0" indent="0">
              <a:buNone/>
            </a:pPr>
            <a:endParaRPr lang="nl-NL" dirty="0" smtClean="0"/>
          </a:p>
          <a:p>
            <a:pPr marL="0" indent="0">
              <a:buNone/>
            </a:pPr>
            <a:r>
              <a:rPr lang="nl-NL" dirty="0"/>
              <a:t>De Arbowet kent geen specifieke bepalingen over werkhoudingen. Wel is elke werkgever verplicht ervoor te zorgen dat de fysieke belasting geen gevaar oplevert voor de veiligheid en de gezondheid van de werknemer. </a:t>
            </a:r>
          </a:p>
        </p:txBody>
      </p:sp>
    </p:spTree>
    <p:extLst>
      <p:ext uri="{BB962C8B-B14F-4D97-AF65-F5344CB8AC3E}">
        <p14:creationId xmlns:p14="http://schemas.microsoft.com/office/powerpoint/2010/main" val="4043982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Zittend werk</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b="1" dirty="0"/>
              <a:t>Gezondheidsrisico’s</a:t>
            </a:r>
          </a:p>
          <a:p>
            <a:pPr marL="0" indent="0">
              <a:buNone/>
            </a:pPr>
            <a:r>
              <a:rPr lang="nl-NL" dirty="0"/>
              <a:t>Lang zitten (sedentair gedrag) verhoogt de kans op:</a:t>
            </a:r>
          </a:p>
          <a:p>
            <a:r>
              <a:rPr lang="nl-NL" dirty="0"/>
              <a:t>vervroegd overlijden;</a:t>
            </a:r>
          </a:p>
          <a:p>
            <a:r>
              <a:rPr lang="nl-NL" dirty="0"/>
              <a:t>type 2 diabetes;</a:t>
            </a:r>
          </a:p>
          <a:p>
            <a:r>
              <a:rPr lang="nl-NL" dirty="0"/>
              <a:t>hart- en vaatziekten;</a:t>
            </a:r>
          </a:p>
          <a:p>
            <a:r>
              <a:rPr lang="nl-NL" dirty="0"/>
              <a:t>depressies;</a:t>
            </a:r>
          </a:p>
          <a:p>
            <a:r>
              <a:rPr lang="nl-NL" dirty="0"/>
              <a:t>sommige vormen van kanker;</a:t>
            </a:r>
          </a:p>
          <a:p>
            <a:r>
              <a:rPr lang="nl-NL" dirty="0"/>
              <a:t>klachten aan het bewegingsapparaat;</a:t>
            </a:r>
          </a:p>
          <a:p>
            <a:pPr marL="0" indent="0">
              <a:buNone/>
            </a:pPr>
            <a:endParaRPr lang="nl-NL" dirty="0" smtClean="0"/>
          </a:p>
          <a:p>
            <a:pPr marL="0" indent="0">
              <a:buNone/>
            </a:pPr>
            <a:r>
              <a:rPr lang="nl-NL" dirty="0" smtClean="0"/>
              <a:t>Het </a:t>
            </a:r>
            <a:r>
              <a:rPr lang="nl-NL" dirty="0"/>
              <a:t>is nog niet duidelijk hoe deze gezondheidsrisico’s ontstaan. Dit zou de maken kunnen hebben met een verandering in de stofwisseling, de hoeveelheid mineralen in de botten en de vasculaire gezondheid. Er is nog onvoldoende bewijs voor een verband tussen sedentair gedrag en obesitas.</a:t>
            </a:r>
          </a:p>
          <a:p>
            <a:endParaRPr lang="nl-NL" dirty="0"/>
          </a:p>
        </p:txBody>
      </p:sp>
    </p:spTree>
    <p:extLst>
      <p:ext uri="{BB962C8B-B14F-4D97-AF65-F5344CB8AC3E}">
        <p14:creationId xmlns:p14="http://schemas.microsoft.com/office/powerpoint/2010/main" val="3762862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Zitten werk</a:t>
            </a:r>
            <a:endParaRPr lang="nl-NL" dirty="0"/>
          </a:p>
        </p:txBody>
      </p:sp>
      <p:sp>
        <p:nvSpPr>
          <p:cNvPr id="3" name="Tijdelijke aanduiding voor inhoud 2"/>
          <p:cNvSpPr>
            <a:spLocks noGrp="1"/>
          </p:cNvSpPr>
          <p:nvPr>
            <p:ph idx="1"/>
          </p:nvPr>
        </p:nvSpPr>
        <p:spPr/>
        <p:txBody>
          <a:bodyPr>
            <a:normAutofit fontScale="55000" lnSpcReduction="20000"/>
          </a:bodyPr>
          <a:lstStyle/>
          <a:p>
            <a:pPr marL="0" indent="0">
              <a:buNone/>
            </a:pPr>
            <a:r>
              <a:rPr lang="nl-NL" b="1" dirty="0"/>
              <a:t>Wetgeving</a:t>
            </a:r>
          </a:p>
          <a:p>
            <a:pPr marL="0" indent="0">
              <a:buNone/>
            </a:pPr>
            <a:r>
              <a:rPr lang="nl-NL" dirty="0"/>
              <a:t>Er zijn er nog geen internationale richtlijnen om zittend gedrag te beperken, omdat het onderzoek nog in de kinderschoenen staan. Ook de Nederlandse wetgeving kent geen specifieke richtlijnen waar de werkgevers zich aan moeten houden. Wel dienen arbeidsrisico’s beperkt te worden.</a:t>
            </a:r>
          </a:p>
          <a:p>
            <a:pPr marL="0" indent="0">
              <a:buNone/>
            </a:pPr>
            <a:r>
              <a:rPr lang="nl-NL" b="1" dirty="0"/>
              <a:t>Mogelijke maatregelen</a:t>
            </a:r>
          </a:p>
          <a:p>
            <a:pPr marL="0" indent="0">
              <a:buNone/>
            </a:pPr>
            <a:r>
              <a:rPr lang="nl-NL" dirty="0"/>
              <a:t>Een werkgever kan een duidelijke rol spelen om langdurig zitten op het werk te beperken. Enerzijds vanuit de wettelijke verplichting dat arbeidsrisico’s worden beperkt, anderzijds vanuit het eigen belang om personeel optimaal inzetbaar te houden.</a:t>
            </a:r>
          </a:p>
          <a:p>
            <a:pPr marL="0" indent="0">
              <a:buNone/>
            </a:pPr>
            <a:r>
              <a:rPr lang="nl-NL" dirty="0">
                <a:solidFill>
                  <a:srgbClr val="FF0000"/>
                </a:solidFill>
              </a:rPr>
              <a:t>Om de risico’s te verminderen is het van belang om lang zitten te onderbreken door even te gaan staan of lopen. Belangrijk is dat de beenspieren in actie komen. </a:t>
            </a:r>
            <a:r>
              <a:rPr lang="nl-NL" dirty="0"/>
              <a:t>Daartoe kunnen medewerkers en werkgevers de volgende maatregelen treffen:</a:t>
            </a:r>
          </a:p>
          <a:p>
            <a:r>
              <a:rPr lang="nl-NL" dirty="0"/>
              <a:t>Dynamisch kantoormeubilair maakt bewegen tijdens het uitvoeren van kantoortaken mogelijk. Zit-statafels kunnen bijvoorbeeld de afwisseling tussen zitten en staan faciliteren.</a:t>
            </a:r>
          </a:p>
          <a:p>
            <a:r>
              <a:rPr lang="nl-NL" dirty="0"/>
              <a:t>Herinrichting van pantry’s met hoge tafels.</a:t>
            </a:r>
          </a:p>
          <a:p>
            <a:r>
              <a:rPr lang="nl-NL" dirty="0"/>
              <a:t>Stimuleren van staand vergaderen.</a:t>
            </a:r>
          </a:p>
          <a:p>
            <a:r>
              <a:rPr lang="nl-NL" dirty="0"/>
              <a:t>Trap gebruiken en lopend overleggen.</a:t>
            </a:r>
          </a:p>
          <a:p>
            <a:r>
              <a:rPr lang="nl-NL" dirty="0"/>
              <a:t>Omvormen van de bedrijfscultuur tot een actieve cultuur, waarin continu zitten ‘</a:t>
            </a:r>
            <a:r>
              <a:rPr lang="nl-NL" dirty="0" err="1"/>
              <a:t>not</a:t>
            </a:r>
            <a:r>
              <a:rPr lang="nl-NL" dirty="0"/>
              <a:t> </a:t>
            </a:r>
            <a:r>
              <a:rPr lang="nl-NL" dirty="0" err="1"/>
              <a:t>done</a:t>
            </a:r>
            <a:r>
              <a:rPr lang="nl-NL" dirty="0"/>
              <a:t>’ is.</a:t>
            </a:r>
          </a:p>
          <a:p>
            <a:r>
              <a:rPr lang="nl-NL" dirty="0"/>
              <a:t>Het inlassen van beweegmomentjes. Zit je niet teveel stil?</a:t>
            </a:r>
          </a:p>
          <a:p>
            <a:pPr marL="0" indent="0">
              <a:buNone/>
            </a:pPr>
            <a:endParaRPr lang="nl-NL" dirty="0"/>
          </a:p>
        </p:txBody>
      </p:sp>
    </p:spTree>
    <p:extLst>
      <p:ext uri="{BB962C8B-B14F-4D97-AF65-F5344CB8AC3E}">
        <p14:creationId xmlns:p14="http://schemas.microsoft.com/office/powerpoint/2010/main" val="1028280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Fysieke belasting</a:t>
            </a:r>
            <a:endParaRPr lang="nl-NL" dirty="0"/>
          </a:p>
        </p:txBody>
      </p:sp>
      <p:sp>
        <p:nvSpPr>
          <p:cNvPr id="3" name="Tijdelijke aanduiding voor inhoud 2"/>
          <p:cNvSpPr>
            <a:spLocks noGrp="1"/>
          </p:cNvSpPr>
          <p:nvPr>
            <p:ph idx="1"/>
          </p:nvPr>
        </p:nvSpPr>
        <p:spPr/>
        <p:txBody>
          <a:bodyPr>
            <a:normAutofit/>
          </a:bodyPr>
          <a:lstStyle/>
          <a:p>
            <a:r>
              <a:rPr lang="nl-NL" dirty="0" smtClean="0"/>
              <a:t>Beeldschermwerk</a:t>
            </a:r>
            <a:endParaRPr lang="nl-NL" dirty="0"/>
          </a:p>
          <a:p>
            <a:r>
              <a:rPr lang="nl-NL" dirty="0"/>
              <a:t>Bewegen en werk</a:t>
            </a:r>
          </a:p>
          <a:p>
            <a:r>
              <a:rPr lang="nl-NL" dirty="0"/>
              <a:t>Duwen en trekken</a:t>
            </a:r>
          </a:p>
          <a:p>
            <a:r>
              <a:rPr lang="nl-NL" dirty="0"/>
              <a:t>Repeterende handelingen</a:t>
            </a:r>
          </a:p>
          <a:p>
            <a:r>
              <a:rPr lang="nl-NL" dirty="0"/>
              <a:t>Staand werk</a:t>
            </a:r>
          </a:p>
          <a:p>
            <a:r>
              <a:rPr lang="nl-NL" dirty="0"/>
              <a:t>Tillen en dragen</a:t>
            </a:r>
          </a:p>
          <a:p>
            <a:r>
              <a:rPr lang="nl-NL" dirty="0"/>
              <a:t>Werkhoudingen</a:t>
            </a:r>
          </a:p>
          <a:p>
            <a:r>
              <a:rPr lang="nl-NL" dirty="0"/>
              <a:t>Zittend werk</a:t>
            </a:r>
          </a:p>
          <a:p>
            <a:endParaRPr lang="nl-NL" dirty="0"/>
          </a:p>
        </p:txBody>
      </p:sp>
    </p:spTree>
    <p:extLst>
      <p:ext uri="{BB962C8B-B14F-4D97-AF65-F5344CB8AC3E}">
        <p14:creationId xmlns:p14="http://schemas.microsoft.com/office/powerpoint/2010/main" val="313289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Beeldschermwerk</a:t>
            </a: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a:t>Het is verstandig om taken met </a:t>
            </a:r>
            <a:r>
              <a:rPr lang="nl-NL" dirty="0">
                <a:solidFill>
                  <a:srgbClr val="FF0000"/>
                </a:solidFill>
              </a:rPr>
              <a:t>intensief gebruik van beeldscherm, toetsenbord en/of muis te beperken tot 4 uur per dag</a:t>
            </a:r>
            <a:r>
              <a:rPr lang="nl-NL" dirty="0"/>
              <a:t>, deze taken zoveel mogelijk </a:t>
            </a:r>
            <a:r>
              <a:rPr lang="nl-NL" dirty="0">
                <a:solidFill>
                  <a:srgbClr val="FF0000"/>
                </a:solidFill>
              </a:rPr>
              <a:t>af te wisselen </a:t>
            </a:r>
            <a:r>
              <a:rPr lang="nl-NL" dirty="0"/>
              <a:t>met andere taken en te zorgen voor voldoende pauzes tijdens het werk (zie ook de multidisciplinaire richtlijn computerwerk</a:t>
            </a:r>
            <a:r>
              <a:rPr lang="nl-NL" dirty="0" smtClean="0"/>
              <a:t>).</a:t>
            </a:r>
          </a:p>
          <a:p>
            <a:pPr marL="0" indent="0">
              <a:buNone/>
            </a:pPr>
            <a:endParaRPr lang="nl-NL" dirty="0"/>
          </a:p>
          <a:p>
            <a:pPr marL="0" indent="0">
              <a:buNone/>
            </a:pPr>
            <a:r>
              <a:rPr lang="nl-NL" b="1" dirty="0"/>
              <a:t>KANS</a:t>
            </a:r>
          </a:p>
          <a:p>
            <a:pPr marL="0" indent="0">
              <a:buNone/>
            </a:pPr>
            <a:r>
              <a:rPr lang="nl-NL" dirty="0"/>
              <a:t>Beeldschermwerk gaat gepaard met repeterende handelingen van de vingers en polsen en statische belasting ‘hogerop’ in nek, schouders en armen. Deze fysieke factoren kunnen, naast psychosociale factoren zoals werkdruk, sociale steun van collega’s of leidinggevende en individuele factoren zoals </a:t>
            </a:r>
            <a:r>
              <a:rPr lang="nl-NL" dirty="0" err="1"/>
              <a:t>overcommitment</a:t>
            </a:r>
            <a:r>
              <a:rPr lang="nl-NL" dirty="0"/>
              <a:t>, leiden tot het ontstaan van </a:t>
            </a:r>
            <a:r>
              <a:rPr lang="nl-NL" dirty="0" err="1">
                <a:solidFill>
                  <a:srgbClr val="FF0000"/>
                </a:solidFill>
              </a:rPr>
              <a:t>werkgerelateerde</a:t>
            </a:r>
            <a:r>
              <a:rPr lang="nl-NL" dirty="0">
                <a:solidFill>
                  <a:srgbClr val="FF0000"/>
                </a:solidFill>
              </a:rPr>
              <a:t> Klachten aan Arm, Nek en Schouder </a:t>
            </a:r>
            <a:r>
              <a:rPr lang="nl-NL" dirty="0"/>
              <a:t>(KANS; vroeger: </a:t>
            </a:r>
            <a:r>
              <a:rPr lang="nl-NL" dirty="0" err="1"/>
              <a:t>Repetitive</a:t>
            </a:r>
            <a:r>
              <a:rPr lang="nl-NL" dirty="0"/>
              <a:t> </a:t>
            </a:r>
            <a:r>
              <a:rPr lang="nl-NL" dirty="0" err="1"/>
              <a:t>Strain</a:t>
            </a:r>
            <a:r>
              <a:rPr lang="nl-NL" dirty="0"/>
              <a:t> </a:t>
            </a:r>
            <a:r>
              <a:rPr lang="nl-NL" dirty="0" err="1"/>
              <a:t>Injury</a:t>
            </a:r>
            <a:r>
              <a:rPr lang="nl-NL" dirty="0"/>
              <a:t> of RSI). Klachten kunnen specifiek (tenniselleboog, carpaal tunnel syndroom, etc.) of aspecifiek van aard zijn.</a:t>
            </a:r>
          </a:p>
          <a:p>
            <a:endParaRPr lang="nl-NL" dirty="0"/>
          </a:p>
        </p:txBody>
      </p:sp>
    </p:spTree>
    <p:extLst>
      <p:ext uri="{BB962C8B-B14F-4D97-AF65-F5344CB8AC3E}">
        <p14:creationId xmlns:p14="http://schemas.microsoft.com/office/powerpoint/2010/main" val="2865697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Beeldschermwerk</a:t>
            </a:r>
            <a:endParaRPr lang="nl-NL" dirty="0"/>
          </a:p>
        </p:txBody>
      </p:sp>
      <p:sp>
        <p:nvSpPr>
          <p:cNvPr id="3" name="Tijdelijke aanduiding voor inhoud 2"/>
          <p:cNvSpPr>
            <a:spLocks noGrp="1"/>
          </p:cNvSpPr>
          <p:nvPr>
            <p:ph idx="1"/>
          </p:nvPr>
        </p:nvSpPr>
        <p:spPr/>
        <p:txBody>
          <a:bodyPr>
            <a:normAutofit fontScale="47500" lnSpcReduction="20000"/>
          </a:bodyPr>
          <a:lstStyle/>
          <a:p>
            <a:pPr marL="0" indent="0">
              <a:buNone/>
            </a:pPr>
            <a:r>
              <a:rPr lang="nl-NL" b="1" dirty="0"/>
              <a:t>Gezondheidsrisico’s</a:t>
            </a:r>
          </a:p>
          <a:p>
            <a:pPr marL="0" indent="0">
              <a:buNone/>
            </a:pPr>
            <a:r>
              <a:rPr lang="nl-NL" dirty="0"/>
              <a:t>Beeldschermwerk kenmerkt zich door een aantal vormen van belasting die kunnen leiden tot gezondheidsklachten:</a:t>
            </a:r>
          </a:p>
          <a:p>
            <a:r>
              <a:rPr lang="nl-NL" dirty="0"/>
              <a:t>Beeldschermwerk wordt meestal zittend uitgevoerd (statische belasting).</a:t>
            </a:r>
          </a:p>
          <a:p>
            <a:r>
              <a:rPr lang="nl-NL" dirty="0"/>
              <a:t>De bewegingen met hoofd, armen en handen zijn minimaal (statische belasting).</a:t>
            </a:r>
          </a:p>
          <a:p>
            <a:r>
              <a:rPr lang="nl-NL" dirty="0"/>
              <a:t>Bij een werkhouding waarbij de vingers boven de polsen uitkomen is (vanwege de dynamiek van de vingers) irritatie mogelijk van de peesscheden in het polsgewricht (carpaal tunnel syndroom).</a:t>
            </a:r>
          </a:p>
          <a:p>
            <a:r>
              <a:rPr lang="nl-NL" dirty="0"/>
              <a:t>De tijdsduur van computergebruik is van invloed op het risico. Muisgebruik is meer risicovol dan gebruik van het toetsenbord en de effecten op de onderarm en hand zijn duidelijker dan die op nek en schouders (bron: Gezondheidsraadadvies Beeldschermwerken).</a:t>
            </a:r>
          </a:p>
          <a:p>
            <a:r>
              <a:rPr lang="nl-NL" dirty="0"/>
              <a:t>De gebruikte software kan van invloed zijn op het ontwikkelen van klachten, bijvoorbeeld doordat deze precies of veelvuldig positioneren van de muis vergt of doordat mogelijkheden voor sneltoetsen ontbreken.</a:t>
            </a:r>
          </a:p>
          <a:p>
            <a:pPr marL="0" indent="0">
              <a:buNone/>
            </a:pPr>
            <a:r>
              <a:rPr lang="nl-NL" dirty="0"/>
              <a:t>Voor het ontstaan van oogklachten zijn de volgende factoren van belang:</a:t>
            </a:r>
          </a:p>
          <a:p>
            <a:r>
              <a:rPr lang="nl-NL" dirty="0"/>
              <a:t>De oogleden blijken bij intensief beeldschermwerk nauwelijks te knipperen, waardoor de oogbol te droog wordt en oogvermoeidheid kan optreden. Vooral wanneer de relatieve luchtvochtigheid laag is.</a:t>
            </a:r>
          </a:p>
          <a:p>
            <a:r>
              <a:rPr lang="nl-NL" dirty="0"/>
              <a:t>Bepalend is ook de beeldschermindeling, de grootte (leesbaarheid) van de symbolen en het gebruik van kleur in de informatie.</a:t>
            </a:r>
          </a:p>
          <a:p>
            <a:r>
              <a:rPr lang="nl-NL" dirty="0"/>
              <a:t>De omgeving is daarnaast ook van belang bij beeldschermwerk. Zo kunnen spiegelende of te kleine beeldschermen leiden tot gezondheidsklachten</a:t>
            </a:r>
            <a:r>
              <a:rPr lang="nl-NL" dirty="0" smtClean="0"/>
              <a:t>.</a:t>
            </a:r>
          </a:p>
          <a:p>
            <a:endParaRPr lang="nl-NL" dirty="0"/>
          </a:p>
          <a:p>
            <a:pPr marL="0" indent="0">
              <a:buNone/>
            </a:pPr>
            <a:r>
              <a:rPr lang="nl-NL" dirty="0"/>
              <a:t>Vrouwen en 45-plussers hebben sneller last van klachten aan arm, nek en schouder. Ook oogklachten komen bij vrouwen eerder voor. Zij hebben vaker last van droge ogen.</a:t>
            </a:r>
          </a:p>
          <a:p>
            <a:endParaRPr lang="nl-NL" dirty="0"/>
          </a:p>
        </p:txBody>
      </p:sp>
    </p:spTree>
    <p:extLst>
      <p:ext uri="{BB962C8B-B14F-4D97-AF65-F5344CB8AC3E}">
        <p14:creationId xmlns:p14="http://schemas.microsoft.com/office/powerpoint/2010/main" val="2556495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Beeldschermwerk</a:t>
            </a:r>
            <a:endParaRPr lang="nl-NL" dirty="0"/>
          </a:p>
        </p:txBody>
      </p:sp>
      <p:sp>
        <p:nvSpPr>
          <p:cNvPr id="3" name="Tijdelijke aanduiding voor inhoud 2"/>
          <p:cNvSpPr>
            <a:spLocks noGrp="1"/>
          </p:cNvSpPr>
          <p:nvPr>
            <p:ph idx="1"/>
          </p:nvPr>
        </p:nvSpPr>
        <p:spPr/>
        <p:txBody>
          <a:bodyPr/>
          <a:lstStyle/>
          <a:p>
            <a:pPr marL="0" indent="0">
              <a:buNone/>
            </a:pPr>
            <a:r>
              <a:rPr lang="nl-NL" b="1" dirty="0"/>
              <a:t>Laptops, tablets en smartphones</a:t>
            </a:r>
          </a:p>
          <a:p>
            <a:pPr marL="0" indent="0">
              <a:buNone/>
            </a:pPr>
            <a:r>
              <a:rPr lang="nl-NL" dirty="0"/>
              <a:t>Het toenemende gebruik van laptops, tablets en smartphones zorgt voor nieuwe risico’s. Steeds vaker geven bedrijven hun medewerkers een laptop in plaats van een vaste computer. Laptops zijn echter vooral gebouwd op gemakkelijk vervoer maar niet voor langdurig gebruik. </a:t>
            </a:r>
            <a:r>
              <a:rPr lang="nl-NL" dirty="0">
                <a:solidFill>
                  <a:srgbClr val="FF0000"/>
                </a:solidFill>
              </a:rPr>
              <a:t>Werken met een laptop zonder accessoires moet na 2 uur afgewisseld worden met ander werk of een pauze omdat werken met een werkplek waarbij toetsenbord en beeldscherm aan elkaar vast zitten niet langer dan 2 uur per dag gedaan mag worden </a:t>
            </a:r>
            <a:r>
              <a:rPr lang="nl-NL" dirty="0"/>
              <a:t>(zie hiervoor Arboregeling 5.1). Vooral het aaneengesloten gebruik wordt hierbij gezien als risico, waardoor daarnaast geadviseerd wordt </a:t>
            </a:r>
            <a:r>
              <a:rPr lang="nl-NL" dirty="0">
                <a:solidFill>
                  <a:srgbClr val="FF0000"/>
                </a:solidFill>
              </a:rPr>
              <a:t>niet langer dan 1 uur ononderbroken met een laptop zonder accessoires </a:t>
            </a:r>
            <a:r>
              <a:rPr lang="nl-NL" dirty="0"/>
              <a:t>te werken.</a:t>
            </a:r>
          </a:p>
          <a:p>
            <a:endParaRPr lang="nl-NL" dirty="0"/>
          </a:p>
        </p:txBody>
      </p:sp>
    </p:spTree>
    <p:extLst>
      <p:ext uri="{BB962C8B-B14F-4D97-AF65-F5344CB8AC3E}">
        <p14:creationId xmlns:p14="http://schemas.microsoft.com/office/powerpoint/2010/main" val="1232874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Beeldschermwerk</a:t>
            </a:r>
            <a:endParaRPr lang="nl-NL" dirty="0"/>
          </a:p>
        </p:txBody>
      </p:sp>
      <p:sp>
        <p:nvSpPr>
          <p:cNvPr id="3" name="Tijdelijke aanduiding voor inhoud 2"/>
          <p:cNvSpPr>
            <a:spLocks noGrp="1"/>
          </p:cNvSpPr>
          <p:nvPr>
            <p:ph idx="1"/>
          </p:nvPr>
        </p:nvSpPr>
        <p:spPr/>
        <p:txBody>
          <a:bodyPr>
            <a:normAutofit fontScale="55000" lnSpcReduction="20000"/>
          </a:bodyPr>
          <a:lstStyle/>
          <a:p>
            <a:pPr marL="0" indent="0">
              <a:buNone/>
            </a:pPr>
            <a:r>
              <a:rPr lang="nl-NL" b="1" dirty="0"/>
              <a:t>Wettelijke eisen beeldschermwerk</a:t>
            </a:r>
          </a:p>
          <a:p>
            <a:pPr marL="0" indent="0">
              <a:buNone/>
            </a:pPr>
            <a:r>
              <a:rPr lang="nl-NL" dirty="0"/>
              <a:t>De wet verplicht werkgevers om ervoor te zorgen dat beeldschermwerk geen risico oplevert. Het Arbobesluit kent twee specifieke richtlijnen:</a:t>
            </a:r>
          </a:p>
          <a:p>
            <a:r>
              <a:rPr lang="nl-NL" dirty="0"/>
              <a:t>beeldschermwerk moet na 2 uur afgewisseld worden met ander werk of een pauze (Arbobesluit 5.10); voor zittend computerwerk gelden bovendien de adviezen (geen wettelijke eisen) zoals te vinden onder ‘zittend werk’, en</a:t>
            </a:r>
          </a:p>
          <a:p>
            <a:r>
              <a:rPr lang="nl-NL" dirty="0"/>
              <a:t>werknemers moeten de gelegenheid krijgen om een oogonderzoek te ondergaan voordat zij met beeldschermwerk beginnen of wanneer zij oogklachten ontwikkelen (Arbobesluit 5.11).</a:t>
            </a:r>
          </a:p>
          <a:p>
            <a:pPr marL="0" indent="0">
              <a:buNone/>
            </a:pPr>
            <a:r>
              <a:rPr lang="nl-NL" dirty="0"/>
              <a:t>Verder zijn er voorschriften te vinden in een ministeriële regeling voor de werkplek en programmering, zoals:</a:t>
            </a:r>
          </a:p>
          <a:p>
            <a:r>
              <a:rPr lang="nl-NL" dirty="0"/>
              <a:t>beeldscherm en toetsenbord mogen niet aan elkaar vastzitten (laptop moet dus voorzien zijn van of een los beeldscherm of een los toetsenbord);</a:t>
            </a:r>
          </a:p>
          <a:p>
            <a:r>
              <a:rPr lang="nl-NL" dirty="0"/>
              <a:t>de werkplek (stoel én tafel) moet in hoogte verstelbaar zijn en voldoen aan de NEN-normen;</a:t>
            </a:r>
          </a:p>
          <a:p>
            <a:r>
              <a:rPr lang="nl-NL" dirty="0"/>
              <a:t>het beeldscherm is van goede kwaliteit, in hoogte verstelbaar en mag niet spiegelen;</a:t>
            </a:r>
          </a:p>
          <a:p>
            <a:r>
              <a:rPr lang="nl-NL" dirty="0"/>
              <a:t>de verlichting op de werkplek zorgt voor voldoende licht en een beheerst contrast tussen het beeldscherm en de omgeving;</a:t>
            </a:r>
          </a:p>
          <a:p>
            <a:r>
              <a:rPr lang="nl-NL" dirty="0"/>
              <a:t>werknemers moeten gebruik kunnen maken van hulpmiddelen, zoals een documenthouder en gebruikersvriendelijke software; en</a:t>
            </a:r>
          </a:p>
          <a:p>
            <a:r>
              <a:rPr lang="nl-NL" dirty="0"/>
              <a:t>werknemers die een leesbril nodig hebben en beeldschermwerk verrichten hebben recht op vergoeding van de aanschafkosten van een beeldschermbril.</a:t>
            </a:r>
          </a:p>
          <a:p>
            <a:pPr marL="0" indent="0">
              <a:buNone/>
            </a:pPr>
            <a:endParaRPr lang="nl-NL" dirty="0" smtClean="0"/>
          </a:p>
          <a:p>
            <a:pPr marL="0" indent="0">
              <a:buNone/>
            </a:pPr>
            <a:r>
              <a:rPr lang="nl-NL" dirty="0" smtClean="0"/>
              <a:t>In </a:t>
            </a:r>
            <a:r>
              <a:rPr lang="nl-NL" dirty="0"/>
              <a:t>de Risico-Inventarisatie en -Evaluatie (RI&amp;E) moet expliciet aandacht worden besteed aan beeldschermwerk. Hierin wordt met name gelet op de gevaren voor de fysieke en psychische belasting en het gezichtsvermogen.</a:t>
            </a:r>
          </a:p>
          <a:p>
            <a:endParaRPr lang="nl-NL" dirty="0"/>
          </a:p>
        </p:txBody>
      </p:sp>
    </p:spTree>
    <p:extLst>
      <p:ext uri="{BB962C8B-B14F-4D97-AF65-F5344CB8AC3E}">
        <p14:creationId xmlns:p14="http://schemas.microsoft.com/office/powerpoint/2010/main" val="3748406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Beeldschermwerk</a:t>
            </a:r>
            <a:endParaRPr lang="nl-NL" dirty="0"/>
          </a:p>
        </p:txBody>
      </p:sp>
      <p:sp>
        <p:nvSpPr>
          <p:cNvPr id="3" name="Tijdelijke aanduiding voor inhoud 2"/>
          <p:cNvSpPr>
            <a:spLocks noGrp="1"/>
          </p:cNvSpPr>
          <p:nvPr>
            <p:ph idx="1"/>
          </p:nvPr>
        </p:nvSpPr>
        <p:spPr/>
        <p:txBody>
          <a:bodyPr>
            <a:normAutofit fontScale="62500" lnSpcReduction="20000"/>
          </a:bodyPr>
          <a:lstStyle/>
          <a:p>
            <a:pPr marL="0" indent="0">
              <a:buNone/>
            </a:pPr>
            <a:r>
              <a:rPr lang="nl-NL" b="1" dirty="0"/>
              <a:t>Aandachtspunten beeldschermwerk</a:t>
            </a:r>
          </a:p>
          <a:p>
            <a:pPr marL="0" indent="0">
              <a:buNone/>
            </a:pPr>
            <a:r>
              <a:rPr lang="nl-NL" dirty="0"/>
              <a:t>Naast de wettelijke normen kunnen werknemers zelf de kans op klachten verkleinen door de volgende maatregelen:</a:t>
            </a:r>
          </a:p>
          <a:p>
            <a:r>
              <a:rPr lang="nl-NL" dirty="0"/>
              <a:t>invullen van een checklist om zicht te krijgen op de risico’s in de eigen werksituatie; hiervoor is bv. de checklist Beter Achter je Schermen (BAS) beschikbaar;</a:t>
            </a:r>
          </a:p>
          <a:p>
            <a:r>
              <a:rPr lang="nl-NL" dirty="0"/>
              <a:t>afwisselen van beeldschermwerk met andere taken;</a:t>
            </a:r>
          </a:p>
          <a:p>
            <a:r>
              <a:rPr lang="nl-NL" dirty="0"/>
              <a:t>niet langer dan 4 uur per dag achter een beeldscherm werken bij intensief computergebruik;</a:t>
            </a:r>
          </a:p>
          <a:p>
            <a:r>
              <a:rPr lang="nl-NL" dirty="0"/>
              <a:t>instellen van het beeldschermmeubilair op de eigen afmetingen, ook wanneer thuis of bij een klant wordt gewerkt;</a:t>
            </a:r>
          </a:p>
          <a:p>
            <a:r>
              <a:rPr lang="nl-NL" dirty="0"/>
              <a:t>gebruik maken van pauzesoftware, zodat er niet onbeperkt doorgewerkt kan worden;</a:t>
            </a:r>
          </a:p>
          <a:p>
            <a:r>
              <a:rPr lang="nl-NL" dirty="0"/>
              <a:t>meer gebruik maken van sneltoetsen in plaats van de muis;</a:t>
            </a:r>
          </a:p>
          <a:p>
            <a:r>
              <a:rPr lang="nl-NL" dirty="0"/>
              <a:t>het gebruik van tablet en smartphone beperken, zowel wat betreft totale duur per dag als de aaneengesloten duur en</a:t>
            </a:r>
          </a:p>
          <a:p>
            <a:r>
              <a:rPr lang="nl-NL" dirty="0"/>
              <a:t>gebruik maken van een zit-statafel om zittend werk met staand werk af te wisselen, zodat de schadelijke gevolgen van langdurig zitten afnemen (zie ook het onderwerp zittend werk).</a:t>
            </a:r>
          </a:p>
          <a:p>
            <a:pPr marL="0" indent="0">
              <a:buNone/>
            </a:pPr>
            <a:endParaRPr lang="nl-NL" dirty="0" smtClean="0"/>
          </a:p>
          <a:p>
            <a:pPr marL="0" indent="0">
              <a:buNone/>
            </a:pPr>
            <a:r>
              <a:rPr lang="nl-NL" dirty="0" smtClean="0"/>
              <a:t>Werknemers </a:t>
            </a:r>
            <a:r>
              <a:rPr lang="nl-NL" dirty="0"/>
              <a:t>met klachten doen er verstandig aan om contact op te nemen met hun bedrijfsarts en een werkplekonderzoek aan te vragen.</a:t>
            </a:r>
          </a:p>
          <a:p>
            <a:endParaRPr lang="nl-NL" dirty="0"/>
          </a:p>
        </p:txBody>
      </p:sp>
    </p:spTree>
    <p:extLst>
      <p:ext uri="{BB962C8B-B14F-4D97-AF65-F5344CB8AC3E}">
        <p14:creationId xmlns:p14="http://schemas.microsoft.com/office/powerpoint/2010/main" val="2300624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Beeldschermwerk</a:t>
            </a:r>
            <a:endParaRPr lang="nl-NL" dirty="0"/>
          </a:p>
        </p:txBody>
      </p:sp>
      <p:sp>
        <p:nvSpPr>
          <p:cNvPr id="3" name="Tijdelijke aanduiding voor inhoud 2"/>
          <p:cNvSpPr>
            <a:spLocks noGrp="1"/>
          </p:cNvSpPr>
          <p:nvPr>
            <p:ph idx="1"/>
          </p:nvPr>
        </p:nvSpPr>
        <p:spPr/>
        <p:txBody>
          <a:bodyPr/>
          <a:lstStyle/>
          <a:p>
            <a:r>
              <a:rPr lang="nl-NL" b="1" dirty="0"/>
              <a:t>https://www.fysiekebelasting.tno.nl/nl/v2/page/beter-achter-je-schermen</a:t>
            </a:r>
          </a:p>
        </p:txBody>
      </p:sp>
    </p:spTree>
    <p:extLst>
      <p:ext uri="{BB962C8B-B14F-4D97-AF65-F5344CB8AC3E}">
        <p14:creationId xmlns:p14="http://schemas.microsoft.com/office/powerpoint/2010/main" val="3612117692"/>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98</TotalTime>
  <Words>2137</Words>
  <Application>Microsoft Office PowerPoint</Application>
  <PresentationFormat>Breedbeeld</PresentationFormat>
  <Paragraphs>166</Paragraphs>
  <Slides>22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22</vt:i4>
      </vt:variant>
    </vt:vector>
  </HeadingPairs>
  <TitlesOfParts>
    <vt:vector size="26" baseType="lpstr">
      <vt:lpstr>Arial</vt:lpstr>
      <vt:lpstr>Gill Sans MT</vt:lpstr>
      <vt:lpstr>Impact</vt:lpstr>
      <vt:lpstr>Badge</vt:lpstr>
      <vt:lpstr>Arbo en ziekteverzuim</vt:lpstr>
      <vt:lpstr>Fysieke belasting</vt:lpstr>
      <vt:lpstr>Fysieke belasting</vt:lpstr>
      <vt:lpstr>Beeldschermwerk</vt:lpstr>
      <vt:lpstr>Beeldschermwerk</vt:lpstr>
      <vt:lpstr>Beeldschermwerk</vt:lpstr>
      <vt:lpstr>Beeldschermwerk</vt:lpstr>
      <vt:lpstr>Beeldschermwerk</vt:lpstr>
      <vt:lpstr>Beeldschermwerk</vt:lpstr>
      <vt:lpstr>Bewegen en werk</vt:lpstr>
      <vt:lpstr>Duwen en trekken</vt:lpstr>
      <vt:lpstr>Repeterende handelingen</vt:lpstr>
      <vt:lpstr>Staand werk</vt:lpstr>
      <vt:lpstr>Staand werk</vt:lpstr>
      <vt:lpstr>Staand werk</vt:lpstr>
      <vt:lpstr>Staand werk</vt:lpstr>
      <vt:lpstr>Tillen en dragen</vt:lpstr>
      <vt:lpstr>Tillen en dragen</vt:lpstr>
      <vt:lpstr>Tillen en dragen</vt:lpstr>
      <vt:lpstr>Werkhouding</vt:lpstr>
      <vt:lpstr>Zittend werk</vt:lpstr>
      <vt:lpstr>Zitten werk</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Arbo en ziekteverzuim</dc:title>
  <dc:creator>Merel Verhofstadt</dc:creator>
  <cp:lastModifiedBy>Merel Verhofstadt</cp:lastModifiedBy>
  <cp:revision>6</cp:revision>
  <dcterms:created xsi:type="dcterms:W3CDTF">2018-05-23T08:39:09Z</dcterms:created>
  <dcterms:modified xsi:type="dcterms:W3CDTF">2018-05-23T10:17:34Z</dcterms:modified>
</cp:coreProperties>
</file>